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68" r:id="rId5"/>
    <p:sldId id="269" r:id="rId6"/>
    <p:sldId id="274" r:id="rId7"/>
    <p:sldId id="263" r:id="rId8"/>
    <p:sldId id="262" r:id="rId9"/>
    <p:sldId id="265" r:id="rId10"/>
    <p:sldId id="271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Šviesus stilius 1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11B3EBD-9E88-4EAA-B33E-884D05F4B53B}" type="datetimeFigureOut">
              <a:rPr lang="lt-LT" smtClean="0"/>
              <a:t>2017.01.25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8BC5980-7A61-4103-AFDE-43D6A41192C6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923928" y="3429000"/>
            <a:ext cx="4168552" cy="1752600"/>
          </a:xfrm>
        </p:spPr>
        <p:txBody>
          <a:bodyPr/>
          <a:lstStyle/>
          <a:p>
            <a:pPr algn="r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Metinis posėdis </a:t>
            </a:r>
          </a:p>
          <a:p>
            <a:pPr algn="r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2017-01-20</a:t>
            </a: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491880" y="764704"/>
            <a:ext cx="5472608" cy="2520280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LST TK 47</a:t>
            </a:r>
            <a:b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Informacija ir dokumentavimas </a:t>
            </a:r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/>
              <a:t>LST TK 47 Informacija ir dokumentavimas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3203848" y="2132856"/>
            <a:ext cx="4752528" cy="129614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sz="6000" dirty="0" smtClean="0"/>
          </a:p>
          <a:p>
            <a:pPr marL="0" indent="0">
              <a:buNone/>
            </a:pPr>
            <a:r>
              <a:rPr lang="lt-LT" sz="6000" dirty="0" smtClean="0"/>
              <a:t>Dėkoju už bendrą standartizacijos</a:t>
            </a:r>
            <a:r>
              <a:rPr lang="en-US" sz="6000" dirty="0" smtClean="0"/>
              <a:t> </a:t>
            </a:r>
            <a:r>
              <a:rPr lang="lt-LT" sz="6000" dirty="0" smtClean="0"/>
              <a:t>darbą</a:t>
            </a:r>
            <a:endParaRPr lang="lt-LT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5085184"/>
            <a:ext cx="46830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spc="30" dirty="0">
                <a:solidFill>
                  <a:schemeClr val="tx2"/>
                </a:solidFill>
                <a:cs typeface="Tahoma" pitchFamily="34" charset="0"/>
              </a:rPr>
              <a:t>Dr. Nijolė Bliūdžiuvienė</a:t>
            </a:r>
          </a:p>
          <a:p>
            <a:r>
              <a:rPr lang="lt-LT" sz="1600" spc="30" dirty="0">
                <a:solidFill>
                  <a:schemeClr val="tx2"/>
                </a:solidFill>
                <a:cs typeface="Tahoma" pitchFamily="34" charset="0"/>
              </a:rPr>
              <a:t>LST TK Informacija ir dokumentavimas pirmininkė </a:t>
            </a:r>
          </a:p>
          <a:p>
            <a:r>
              <a:rPr lang="lt-LT" sz="1600" spc="30" dirty="0" err="1">
                <a:solidFill>
                  <a:schemeClr val="tx2"/>
                </a:solidFill>
                <a:cs typeface="Tahoma" pitchFamily="34" charset="0"/>
              </a:rPr>
              <a:t>nijole.bliudziuviene</a:t>
            </a:r>
            <a:r>
              <a:rPr lang="en-US" sz="1600" spc="30" dirty="0">
                <a:solidFill>
                  <a:schemeClr val="tx2"/>
                </a:solidFill>
                <a:cs typeface="Tahoma" pitchFamily="34" charset="0"/>
              </a:rPr>
              <a:t>@</a:t>
            </a:r>
            <a:r>
              <a:rPr lang="en-US" sz="1600" spc="30" dirty="0" err="1">
                <a:solidFill>
                  <a:schemeClr val="tx2"/>
                </a:solidFill>
                <a:cs typeface="Tahoma" pitchFamily="34" charset="0"/>
              </a:rPr>
              <a:t>lnb.lt</a:t>
            </a:r>
            <a:endParaRPr lang="en-US" sz="1600" spc="30" dirty="0">
              <a:solidFill>
                <a:schemeClr val="tx2"/>
              </a:solidFill>
              <a:cs typeface="Tahoma" pitchFamily="34" charset="0"/>
            </a:endParaRPr>
          </a:p>
          <a:p>
            <a:r>
              <a:rPr lang="lt-LT" sz="1600" dirty="0" smtClean="0"/>
              <a:t> 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7668344" y="3501008"/>
            <a:ext cx="131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2000" spc="30" dirty="0">
                <a:solidFill>
                  <a:schemeClr val="tx2"/>
                </a:solidFill>
                <a:cs typeface="Tahoma" pitchFamily="34" charset="0"/>
              </a:rPr>
              <a:t>2017-01-20</a:t>
            </a:r>
          </a:p>
        </p:txBody>
      </p:sp>
    </p:spTree>
    <p:extLst>
      <p:ext uri="{BB962C8B-B14F-4D97-AF65-F5344CB8AC3E}">
        <p14:creationId xmlns:p14="http://schemas.microsoft.com/office/powerpoint/2010/main" val="31204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572000" y="4365104"/>
            <a:ext cx="4168552" cy="1752600"/>
          </a:xfrm>
        </p:spPr>
        <p:txBody>
          <a:bodyPr/>
          <a:lstStyle/>
          <a:p>
            <a:pPr algn="r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Metinis posėdis </a:t>
            </a:r>
          </a:p>
          <a:p>
            <a:pPr algn="r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2017-01-20</a:t>
            </a:r>
          </a:p>
          <a:p>
            <a:pPr algn="r"/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Nijolė Bliūdžiuvienė </a:t>
            </a:r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491880" y="764704"/>
            <a:ext cx="5472608" cy="2520280"/>
          </a:xfrm>
        </p:spPr>
        <p:txBody>
          <a:bodyPr>
            <a:normAutofit/>
          </a:bodyPr>
          <a:lstStyle/>
          <a:p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LST TK 47</a:t>
            </a:r>
            <a:b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t-L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Informacija ir dokumentavimas </a:t>
            </a:r>
            <a:endParaRPr lang="lt-L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lt-LT" sz="2800" dirty="0"/>
              <a:t>LST TK 47 Informacija ir dokumentavimas 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784976" cy="5904656"/>
          </a:xfrm>
        </p:spPr>
        <p:txBody>
          <a:bodyPr>
            <a:normAutofit fontScale="25000" lnSpcReduction="20000"/>
          </a:bodyPr>
          <a:lstStyle/>
          <a:p>
            <a:r>
              <a:rPr lang="lt-LT" sz="8000" dirty="0">
                <a:solidFill>
                  <a:schemeClr val="tx1"/>
                </a:solidFill>
                <a:cs typeface="+mn-cs"/>
              </a:rPr>
              <a:t>Įkurtas 1998 m. gruodį.</a:t>
            </a:r>
          </a:p>
          <a:p>
            <a:r>
              <a:rPr lang="lt-LT" sz="8000" dirty="0">
                <a:solidFill>
                  <a:schemeClr val="tx1"/>
                </a:solidFill>
                <a:cs typeface="+mn-cs"/>
              </a:rPr>
              <a:t>Dalyvauja 15 narių: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medicinos biblioteka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mokslų akademijos Vrublevskių biblioteka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nacionalinė Martyno Mažvydo biblioteka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technikos biblioteka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Vilniaus universiteto biblioteka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centrinis valstybės archyvas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valstybės naujasis archyvas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Vytauto Didžiojo karo muziejus 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dailės muziejus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vyriausiojo archyvaro tarnyba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Vilniaus universiteto Komunikacijos fakultetas </a:t>
            </a:r>
            <a:r>
              <a:rPr lang="lt-LT" sz="7200" dirty="0" err="1">
                <a:solidFill>
                  <a:schemeClr val="tx1"/>
                </a:solidFill>
                <a:cs typeface="+mn-cs"/>
              </a:rPr>
              <a:t>Muzeologijos</a:t>
            </a:r>
            <a:r>
              <a:rPr lang="lt-LT" sz="7200" dirty="0">
                <a:solidFill>
                  <a:schemeClr val="tx1"/>
                </a:solidFill>
                <a:cs typeface="+mn-cs"/>
              </a:rPr>
              <a:t> katedra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Vilniaus universiteto Komunikacijų fakultetas Bibliotekininkystės ir informacijos mokslų institutas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Lietuvos Respublikos kultūros ministerija 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LRS kanceliarija</a:t>
            </a:r>
          </a:p>
          <a:p>
            <a:pPr marL="0" lvl="0" indent="0" algn="just">
              <a:buNone/>
            </a:pPr>
            <a:r>
              <a:rPr lang="lt-LT" sz="7200" dirty="0">
                <a:solidFill>
                  <a:schemeClr val="tx1"/>
                </a:solidFill>
                <a:cs typeface="+mn-cs"/>
              </a:rPr>
              <a:t>Informacinės visuomenės plėtros komitetas prie LR susisiekimo ministerijos</a:t>
            </a:r>
          </a:p>
          <a:p>
            <a:r>
              <a:rPr lang="lt-LT" sz="8000" dirty="0">
                <a:solidFill>
                  <a:schemeClr val="tx1"/>
                </a:solidFill>
                <a:cs typeface="+mn-cs"/>
              </a:rPr>
              <a:t>20 ekspertų.</a:t>
            </a:r>
          </a:p>
          <a:p>
            <a:endParaRPr lang="lt-LT" sz="11200" dirty="0" smtClean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121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lt-LT" sz="2800" dirty="0"/>
              <a:t>LST TK 47 Informacija ir dokumentavimas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quarter" idx="13"/>
          </p:nvPr>
        </p:nvSpPr>
        <p:spPr>
          <a:xfrm>
            <a:off x="457200" y="2174875"/>
            <a:ext cx="4474840" cy="3951288"/>
          </a:xfrm>
        </p:spPr>
        <p:txBody>
          <a:bodyPr/>
          <a:lstStyle/>
          <a:p>
            <a:pPr lvl="0"/>
            <a:r>
              <a:rPr lang="lt-LT" sz="2400" b="1" dirty="0"/>
              <a:t>CEN/SS F17 </a:t>
            </a:r>
            <a:r>
              <a:rPr lang="lt-LT" sz="2400" dirty="0"/>
              <a:t>Administraciniai dokumentai</a:t>
            </a:r>
          </a:p>
          <a:p>
            <a:pPr lvl="0"/>
            <a:r>
              <a:rPr lang="lt-LT" sz="2400" b="1" dirty="0"/>
              <a:t>ISO/TC 46 </a:t>
            </a:r>
            <a:r>
              <a:rPr lang="lt-LT" sz="2400" dirty="0"/>
              <a:t>Informacija ir dokumentavimas</a:t>
            </a:r>
          </a:p>
          <a:p>
            <a:r>
              <a:rPr lang="lt-LT" sz="2400" dirty="0"/>
              <a:t>ISO/TC 46/SC 4 </a:t>
            </a:r>
          </a:p>
          <a:p>
            <a:r>
              <a:rPr lang="lt-LT" sz="2400" dirty="0"/>
              <a:t>ISO/TC 46/SC 8 </a:t>
            </a:r>
          </a:p>
          <a:p>
            <a:r>
              <a:rPr lang="lt-LT" sz="2400" dirty="0"/>
              <a:t>ISO/TC 46/SC 9  </a:t>
            </a:r>
          </a:p>
          <a:p>
            <a:pPr lvl="0"/>
            <a:r>
              <a:rPr lang="lt-LT" sz="2400" dirty="0"/>
              <a:t>ISO/TC 46/SC 11  </a:t>
            </a:r>
          </a:p>
          <a:p>
            <a:endParaRPr lang="lt-LT" dirty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14"/>
          </p:nvPr>
        </p:nvSpPr>
        <p:spPr>
          <a:xfrm>
            <a:off x="5148064" y="2174875"/>
            <a:ext cx="3538736" cy="3951288"/>
          </a:xfrm>
        </p:spPr>
        <p:txBody>
          <a:bodyPr>
            <a:normAutofit/>
          </a:bodyPr>
          <a:lstStyle/>
          <a:p>
            <a:r>
              <a:rPr lang="lt-LT" sz="2400" dirty="0"/>
              <a:t>2016 m. </a:t>
            </a:r>
            <a:r>
              <a:rPr lang="lt-LT" sz="2400" dirty="0" err="1" smtClean="0"/>
              <a:t>Velingtonas</a:t>
            </a:r>
            <a:r>
              <a:rPr lang="lt-LT" sz="2400" dirty="0" smtClean="0"/>
              <a:t>, Naujoji Zelandija; </a:t>
            </a:r>
          </a:p>
          <a:p>
            <a:r>
              <a:rPr lang="lt-LT" sz="2400" dirty="0" smtClean="0"/>
              <a:t>2017 </a:t>
            </a:r>
            <a:r>
              <a:rPr lang="lt-LT" sz="2400" dirty="0"/>
              <a:t>m. </a:t>
            </a:r>
            <a:r>
              <a:rPr lang="lt-LT" sz="2400" dirty="0" smtClean="0"/>
              <a:t>Pietų Afrika </a:t>
            </a:r>
            <a:endParaRPr lang="lt-LT" sz="2400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4546848" cy="90611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lt-LT" sz="4200" dirty="0"/>
              <a:t>Europos ir tarptautinių standartizacijos organizacijų </a:t>
            </a:r>
            <a:r>
              <a:rPr lang="lt-LT" sz="4200" dirty="0" err="1"/>
              <a:t>atitiktiniai</a:t>
            </a:r>
            <a:r>
              <a:rPr lang="lt-LT" sz="4200" dirty="0"/>
              <a:t> technikos komitetai</a:t>
            </a:r>
          </a:p>
          <a:p>
            <a:endParaRPr lang="lt-LT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half" idx="15"/>
          </p:nvPr>
        </p:nvSpPr>
        <p:spPr>
          <a:xfrm>
            <a:off x="5292080" y="1268761"/>
            <a:ext cx="3394720" cy="504055"/>
          </a:xfrm>
        </p:spPr>
        <p:txBody>
          <a:bodyPr>
            <a:normAutofit/>
          </a:bodyPr>
          <a:lstStyle/>
          <a:p>
            <a:r>
              <a:rPr lang="lt-LT" sz="2000" dirty="0" smtClean="0"/>
              <a:t>Metiniai ISO/TC 46 posėdžiai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26741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</p:spPr>
        <p:txBody>
          <a:bodyPr>
            <a:noAutofit/>
          </a:bodyPr>
          <a:lstStyle/>
          <a:p>
            <a:pPr algn="ctr"/>
            <a:r>
              <a:rPr lang="lt-LT" sz="2800" dirty="0"/>
              <a:t>LST TK 47 </a:t>
            </a:r>
            <a:r>
              <a:rPr lang="lt-LT" sz="2800" dirty="0" smtClean="0"/>
              <a:t>ir Lietuvos standartizacijos departamento komunikacija </a:t>
            </a:r>
            <a:endParaRPr lang="lt-LT" sz="2800" dirty="0"/>
          </a:p>
        </p:txBody>
      </p:sp>
      <p:sp>
        <p:nvSpPr>
          <p:cNvPr id="8" name="Stačiakampis 7"/>
          <p:cNvSpPr/>
          <p:nvPr/>
        </p:nvSpPr>
        <p:spPr>
          <a:xfrm>
            <a:off x="539552" y="1124744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Lietuvos standartizacijos departamentui nuo </a:t>
            </a:r>
            <a:r>
              <a:rPr lang="lt-LT" dirty="0" smtClean="0"/>
              <a:t>2016 m. vadovauja </a:t>
            </a:r>
            <a:r>
              <a:rPr lang="lt-LT" dirty="0"/>
              <a:t>Rimantas </a:t>
            </a:r>
            <a:r>
              <a:rPr lang="lt-LT" dirty="0" err="1"/>
              <a:t>Sanajevas</a:t>
            </a:r>
            <a:r>
              <a:rPr lang="lt-LT" dirty="0" smtClean="0"/>
              <a:t>.</a:t>
            </a:r>
          </a:p>
          <a:p>
            <a:endParaRPr lang="lt-LT" dirty="0"/>
          </a:p>
          <a:p>
            <a:pPr algn="just"/>
            <a:r>
              <a:rPr lang="lt-LT" dirty="0"/>
              <a:t>2016 m. balandžio 14 d. </a:t>
            </a:r>
            <a:r>
              <a:rPr lang="lt-LT" dirty="0" smtClean="0"/>
              <a:t>R</a:t>
            </a:r>
            <a:r>
              <a:rPr lang="lt-LT" dirty="0"/>
              <a:t>. </a:t>
            </a:r>
            <a:r>
              <a:rPr lang="lt-LT" dirty="0" smtClean="0"/>
              <a:t>Laužiko </a:t>
            </a:r>
            <a:r>
              <a:rPr lang="lt-LT" dirty="0"/>
              <a:t>ir </a:t>
            </a:r>
            <a:r>
              <a:rPr lang="lt-LT" dirty="0" smtClean="0"/>
              <a:t>N. </a:t>
            </a:r>
            <a:r>
              <a:rPr lang="lt-LT" dirty="0" err="1" smtClean="0"/>
              <a:t>Bliūdžiuvienės</a:t>
            </a:r>
            <a:r>
              <a:rPr lang="lt-LT" dirty="0" smtClean="0"/>
              <a:t> pranešimai seminare </a:t>
            </a:r>
            <a:r>
              <a:rPr lang="lt-LT" dirty="0"/>
              <a:t>„Standartų taikymas kultūros paveldo išsaugojimo ir atminties institucijose</a:t>
            </a:r>
            <a:r>
              <a:rPr lang="lt-LT" dirty="0" smtClean="0"/>
              <a:t>“.</a:t>
            </a:r>
          </a:p>
          <a:p>
            <a:pPr algn="just"/>
            <a:endParaRPr lang="lt-LT" dirty="0" smtClean="0"/>
          </a:p>
          <a:p>
            <a:pPr algn="just"/>
            <a:r>
              <a:rPr lang="lt-LT" dirty="0" smtClean="0"/>
              <a:t>2016 </a:t>
            </a:r>
            <a:r>
              <a:rPr lang="lt-LT" dirty="0"/>
              <a:t>m. birželį buvo svarstomas LST technikos komitetų nuostatų </a:t>
            </a:r>
            <a:r>
              <a:rPr lang="lt-LT" dirty="0" smtClean="0"/>
              <a:t>projektas.</a:t>
            </a:r>
          </a:p>
          <a:p>
            <a:pPr algn="just"/>
            <a:endParaRPr lang="lt-LT" dirty="0"/>
          </a:p>
          <a:p>
            <a:pPr algn="just"/>
            <a:r>
              <a:rPr lang="lt-LT" dirty="0"/>
              <a:t>2016 m. lapkričio 28 d. vyko </a:t>
            </a:r>
            <a:r>
              <a:rPr lang="lt-LT" dirty="0" smtClean="0"/>
              <a:t>LST  TK pirmininkų </a:t>
            </a:r>
            <a:r>
              <a:rPr lang="lt-LT" dirty="0"/>
              <a:t>ir LST direktoriaus </a:t>
            </a:r>
            <a:r>
              <a:rPr lang="lt-LT" dirty="0" smtClean="0"/>
              <a:t>pasitarimas.</a:t>
            </a:r>
          </a:p>
          <a:p>
            <a:pPr algn="just"/>
            <a:endParaRPr lang="lt-LT" dirty="0"/>
          </a:p>
          <a:p>
            <a:pPr algn="just"/>
            <a:r>
              <a:rPr lang="lt-LT" dirty="0" smtClean="0"/>
              <a:t>2016 m. liepos 1 d. atnaujinta </a:t>
            </a:r>
            <a:r>
              <a:rPr lang="lt-LT" dirty="0"/>
              <a:t>standartų pardavimo tvarka:</a:t>
            </a:r>
          </a:p>
          <a:p>
            <a:pPr algn="just"/>
            <a:r>
              <a:rPr lang="lt-LT" dirty="0" smtClean="0"/>
              <a:t>	pradėjo veikti </a:t>
            </a:r>
            <a:r>
              <a:rPr lang="lt-LT" i="1" dirty="0" smtClean="0"/>
              <a:t>nauja</a:t>
            </a:r>
            <a:r>
              <a:rPr lang="lt-LT" dirty="0" smtClean="0"/>
              <a:t> LST </a:t>
            </a:r>
            <a:r>
              <a:rPr lang="lt-LT" i="1" dirty="0" smtClean="0"/>
              <a:t>elektroninė parduotuvė</a:t>
            </a:r>
            <a:r>
              <a:rPr lang="lt-LT" dirty="0" smtClean="0"/>
              <a:t>;</a:t>
            </a:r>
          </a:p>
          <a:p>
            <a:pPr algn="just"/>
            <a:r>
              <a:rPr lang="lt-LT" dirty="0"/>
              <a:t>	</a:t>
            </a:r>
            <a:r>
              <a:rPr lang="lt-LT" dirty="0" smtClean="0"/>
              <a:t>r</a:t>
            </a:r>
            <a:r>
              <a:rPr lang="en-US" dirty="0" err="1"/>
              <a:t>egistruoti</a:t>
            </a:r>
            <a:r>
              <a:rPr lang="en-US" dirty="0"/>
              <a:t> </a:t>
            </a:r>
            <a:r>
              <a:rPr lang="en-US" dirty="0" err="1"/>
              <a:t>klientai</a:t>
            </a:r>
            <a:r>
              <a:rPr lang="en-US" dirty="0"/>
              <a:t> gal</a:t>
            </a:r>
            <a:r>
              <a:rPr lang="lt-LT" dirty="0"/>
              <a:t>i</a:t>
            </a:r>
            <a:r>
              <a:rPr lang="en-US" dirty="0"/>
              <a:t> </a:t>
            </a:r>
            <a:r>
              <a:rPr lang="en-US" dirty="0" err="1"/>
              <a:t>užsisakyti</a:t>
            </a:r>
            <a:r>
              <a:rPr lang="en-US" dirty="0"/>
              <a:t> </a:t>
            </a:r>
            <a:r>
              <a:rPr lang="lt-LT" dirty="0"/>
              <a:t> </a:t>
            </a:r>
            <a:r>
              <a:rPr lang="en-US" i="1" dirty="0" err="1"/>
              <a:t>standarto</a:t>
            </a:r>
            <a:r>
              <a:rPr lang="en-US" i="1" dirty="0"/>
              <a:t> </a:t>
            </a:r>
            <a:r>
              <a:rPr lang="en-US" i="1" dirty="0" err="1"/>
              <a:t>skaitymo</a:t>
            </a:r>
            <a:r>
              <a:rPr lang="en-US" i="1" dirty="0"/>
              <a:t> </a:t>
            </a:r>
            <a:r>
              <a:rPr lang="en-US" i="1" dirty="0" err="1"/>
              <a:t>paslaugą</a:t>
            </a:r>
            <a:r>
              <a:rPr lang="en-US" i="1" dirty="0"/>
              <a:t> </a:t>
            </a:r>
            <a:r>
              <a:rPr lang="en-US" dirty="0" err="1"/>
              <a:t>už</a:t>
            </a:r>
            <a:r>
              <a:rPr lang="en-US" dirty="0"/>
              <a:t> 1 </a:t>
            </a:r>
            <a:r>
              <a:rPr lang="en-US" dirty="0" err="1"/>
              <a:t>eurą</a:t>
            </a:r>
            <a:r>
              <a:rPr lang="en-US" dirty="0"/>
              <a:t>. </a:t>
            </a:r>
            <a:r>
              <a:rPr lang="lt-LT" dirty="0"/>
              <a:t>	</a:t>
            </a:r>
            <a:r>
              <a:rPr lang="en-US" dirty="0" err="1"/>
              <a:t>Skaitymo</a:t>
            </a:r>
            <a:r>
              <a:rPr lang="en-US" dirty="0"/>
              <a:t> </a:t>
            </a:r>
            <a:r>
              <a:rPr lang="en-US" dirty="0" err="1"/>
              <a:t>trukmė</a:t>
            </a:r>
            <a:r>
              <a:rPr lang="en-US" dirty="0"/>
              <a:t> – 24 </a:t>
            </a:r>
            <a:r>
              <a:rPr lang="en-US" dirty="0" err="1" smtClean="0"/>
              <a:t>val</a:t>
            </a:r>
            <a:r>
              <a:rPr lang="lt-LT" dirty="0" smtClean="0"/>
              <a:t>.;</a:t>
            </a:r>
          </a:p>
          <a:p>
            <a:pPr algn="just"/>
            <a:r>
              <a:rPr lang="lt-LT" b="1" dirty="0" smtClean="0"/>
              <a:t>	</a:t>
            </a:r>
            <a:r>
              <a:rPr lang="lt-LT" dirty="0"/>
              <a:t>r</a:t>
            </a:r>
            <a:r>
              <a:rPr lang="en-US" dirty="0" err="1"/>
              <a:t>egistruoti</a:t>
            </a:r>
            <a:r>
              <a:rPr lang="en-US" dirty="0"/>
              <a:t> </a:t>
            </a:r>
            <a:r>
              <a:rPr lang="en-US" dirty="0" err="1"/>
              <a:t>klientai</a:t>
            </a:r>
            <a:r>
              <a:rPr lang="en-US" dirty="0"/>
              <a:t> </a:t>
            </a:r>
            <a:r>
              <a:rPr lang="en-US" dirty="0" err="1"/>
              <a:t>elektroninėje</a:t>
            </a:r>
            <a:r>
              <a:rPr lang="en-US" dirty="0"/>
              <a:t> </a:t>
            </a:r>
            <a:r>
              <a:rPr lang="en-US" dirty="0" err="1"/>
              <a:t>standartų</a:t>
            </a:r>
            <a:r>
              <a:rPr lang="en-US" dirty="0"/>
              <a:t> </a:t>
            </a:r>
            <a:r>
              <a:rPr lang="en-US" dirty="0" err="1"/>
              <a:t>parduotuvėje</a:t>
            </a:r>
            <a:r>
              <a:rPr lang="en-US" dirty="0"/>
              <a:t> </a:t>
            </a:r>
            <a:r>
              <a:rPr lang="en-US" dirty="0" err="1"/>
              <a:t>pagal</a:t>
            </a:r>
            <a:r>
              <a:rPr lang="en-US" dirty="0"/>
              <a:t> </a:t>
            </a:r>
            <a:r>
              <a:rPr lang="en-US" dirty="0" err="1"/>
              <a:t>savo</a:t>
            </a:r>
            <a:r>
              <a:rPr lang="en-US" dirty="0"/>
              <a:t> </a:t>
            </a:r>
            <a:r>
              <a:rPr lang="en-US" dirty="0" err="1"/>
              <a:t>pasirinktus</a:t>
            </a:r>
            <a:r>
              <a:rPr lang="en-US" dirty="0"/>
              <a:t> </a:t>
            </a:r>
            <a:r>
              <a:rPr lang="en-US" dirty="0" err="1"/>
              <a:t>kriterijus</a:t>
            </a:r>
            <a:r>
              <a:rPr lang="en-US" dirty="0"/>
              <a:t> </a:t>
            </a:r>
            <a:r>
              <a:rPr lang="en-US" dirty="0" smtClean="0"/>
              <a:t>gal</a:t>
            </a:r>
            <a:r>
              <a:rPr lang="lt-LT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gauti</a:t>
            </a:r>
            <a:r>
              <a:rPr lang="en-US" dirty="0"/>
              <a:t> </a:t>
            </a:r>
            <a:r>
              <a:rPr lang="en-US" i="1" dirty="0" err="1"/>
              <a:t>naujienlaiškius</a:t>
            </a:r>
            <a:r>
              <a:rPr lang="en-US" i="1" dirty="0"/>
              <a:t> </a:t>
            </a:r>
            <a:r>
              <a:rPr lang="en-US" i="1" dirty="0" err="1"/>
              <a:t>apie</a:t>
            </a:r>
            <a:r>
              <a:rPr lang="en-US" i="1" dirty="0"/>
              <a:t> Lietuvos </a:t>
            </a:r>
            <a:r>
              <a:rPr lang="en-US" i="1" dirty="0" err="1" smtClean="0"/>
              <a:t>standartus</a:t>
            </a:r>
            <a:r>
              <a:rPr lang="lt-LT" dirty="0" smtClean="0"/>
              <a:t>.</a:t>
            </a:r>
            <a:endParaRPr lang="lt-LT" i="1" dirty="0"/>
          </a:p>
          <a:p>
            <a:pPr algn="just"/>
            <a:endParaRPr lang="lt-LT" dirty="0" smtClean="0"/>
          </a:p>
          <a:p>
            <a:pPr algn="just"/>
            <a:r>
              <a:rPr lang="lt-LT" dirty="0" smtClean="0"/>
              <a:t>2016 m. spalio 14 d. prof</a:t>
            </a:r>
            <a:r>
              <a:rPr lang="lt-LT" dirty="0"/>
              <a:t>. dr. </a:t>
            </a:r>
            <a:r>
              <a:rPr lang="lt-LT" dirty="0" smtClean="0"/>
              <a:t>Rimvydas </a:t>
            </a:r>
            <a:r>
              <a:rPr lang="lt-LT" dirty="0"/>
              <a:t>Laužikas apdovanotas Garbės ženklu </a:t>
            </a:r>
            <a:endParaRPr lang="lt-LT" dirty="0" smtClean="0"/>
          </a:p>
          <a:p>
            <a:pPr algn="just"/>
            <a:r>
              <a:rPr lang="lt-LT" dirty="0" smtClean="0"/>
              <a:t>		„Už nuopelnus </a:t>
            </a:r>
            <a:r>
              <a:rPr lang="lt-LT" dirty="0"/>
              <a:t>nacionalinei standartizacijai</a:t>
            </a:r>
            <a:r>
              <a:rPr lang="lt-LT" dirty="0" smtClean="0"/>
              <a:t>“. </a:t>
            </a:r>
          </a:p>
          <a:p>
            <a:pPr algn="just"/>
            <a:r>
              <a:rPr lang="lt-LT" dirty="0" smtClean="0"/>
              <a:t>	Tai jau antras </a:t>
            </a:r>
            <a:r>
              <a:rPr lang="lt-LT" dirty="0"/>
              <a:t>LST TK 47 </a:t>
            </a:r>
            <a:r>
              <a:rPr lang="lt-LT" dirty="0" smtClean="0"/>
              <a:t>ekspertų aukščiausias apdovanojimas.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69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99392"/>
            <a:ext cx="1116124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lt-LT" sz="2800" dirty="0"/>
              <a:t>2016 m. LST TK 47 perimti standartai</a:t>
            </a:r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22833"/>
              </p:ext>
            </p:extLst>
          </p:nvPr>
        </p:nvGraphicFramePr>
        <p:xfrm>
          <a:off x="107504" y="908723"/>
          <a:ext cx="8928992" cy="587632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928992"/>
              </a:tblGrid>
              <a:tr h="864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 ISO </a:t>
                      </a:r>
                      <a:r>
                        <a:rPr lang="lt-LT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10160:2016 </a:t>
                      </a:r>
                      <a:r>
                        <a:rPr lang="lt-LT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Informacija </a:t>
                      </a:r>
                      <a:r>
                        <a:rPr lang="lt-LT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ir dokumentavimas. Atvirųjų sistemų sujungimas. Tarpbibliotekinio skolinimo taikomųjų programų lygmens paslaugų apibrėžtis (tapatus ISO 10160:2015) </a:t>
                      </a:r>
                      <a:endParaRPr lang="lt-LT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0" marR="8640" marT="8640" marB="86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 ISO </a:t>
                      </a:r>
                      <a:r>
                        <a:rPr lang="lt-LT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11799:2016 </a:t>
                      </a:r>
                      <a:r>
                        <a:rPr lang="lt-LT" sz="1600" dirty="0" smtClean="0">
                          <a:effectLst/>
                        </a:rPr>
                        <a:t>Informacija </a:t>
                      </a:r>
                      <a:r>
                        <a:rPr lang="lt-LT" sz="1600" dirty="0">
                          <a:effectLst/>
                        </a:rPr>
                        <a:t>ir dokumentavimas. Archyvų ir bibliotekų dokumentų saugojimo reikalavimai (tapatus ISO 11799:2015)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0" marR="8640" marT="8640" marB="8640" anchor="ctr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 ISO </a:t>
                      </a:r>
                      <a:r>
                        <a:rPr lang="lt-LT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15489-1:2016 </a:t>
                      </a:r>
                      <a:r>
                        <a:rPr lang="lt-LT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Informacija </a:t>
                      </a:r>
                      <a:r>
                        <a:rPr lang="lt-LT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ir dokumentai. Dokumentų valdymas. 1 dalis. Sąvokos ir principai (tapatus ISO 15489-1:2016) </a:t>
                      </a:r>
                      <a:endParaRPr lang="lt-LT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0" marR="8640" marT="8640" marB="86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 ISO </a:t>
                      </a:r>
                      <a:r>
                        <a:rPr lang="lt-LT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16439:2016 </a:t>
                      </a:r>
                      <a:r>
                        <a:rPr lang="lt-LT" sz="1600" dirty="0" smtClean="0">
                          <a:effectLst/>
                        </a:rPr>
                        <a:t>Informacija </a:t>
                      </a:r>
                      <a:r>
                        <a:rPr lang="lt-LT" sz="1600" dirty="0">
                          <a:effectLst/>
                        </a:rPr>
                        <a:t>ir dokumentavimas. Bibliotekų poveikio vertinimo metodai ir procedūros (tapatus ISO 16439:2014)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0" marR="8640" marT="8640" marB="8640" anchor="ctr"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 ISO </a:t>
                      </a:r>
                      <a:r>
                        <a:rPr lang="lt-LT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30300:2016 </a:t>
                      </a:r>
                      <a:r>
                        <a:rPr lang="lt-LT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Informacija </a:t>
                      </a:r>
                      <a:r>
                        <a:rPr lang="lt-LT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ir dokumentavimas. Dokumentų valdymo sistemos. Pagrindai ir aiškinamasis žodynas (tapatus ISO 30300:2011)</a:t>
                      </a:r>
                      <a:endParaRPr lang="lt-LT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0" marR="8640" marT="8640" marB="86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 ISO </a:t>
                      </a:r>
                      <a:r>
                        <a:rPr lang="lt-LT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30301:2016 </a:t>
                      </a:r>
                      <a:r>
                        <a:rPr lang="lt-LT" sz="1600" dirty="0" smtClean="0">
                          <a:effectLst/>
                        </a:rPr>
                        <a:t>Informacija </a:t>
                      </a:r>
                      <a:r>
                        <a:rPr lang="lt-LT" sz="1600" dirty="0">
                          <a:effectLst/>
                        </a:rPr>
                        <a:t>ir dokumentavimas. Dokumentų valdymo sistemos. Reikalavimai (tapatus ISO 30301:2011)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0" marR="8640" marT="8640" marB="8640" anchor="ctr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 ISO </a:t>
                      </a:r>
                      <a:r>
                        <a:rPr lang="lt-LT" sz="1600" b="1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30302:2016 </a:t>
                      </a:r>
                      <a:r>
                        <a:rPr lang="lt-LT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Informacija </a:t>
                      </a:r>
                      <a:r>
                        <a:rPr lang="lt-LT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ir dokumentavimas. Dokumentų valdymo sistemos. Įdiegimo gairės (tapatus ISO 30302:2015)</a:t>
                      </a:r>
                      <a:endParaRPr lang="lt-LT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0" marR="8640" marT="8640" marB="864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6197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 ISO </a:t>
                      </a:r>
                      <a:r>
                        <a:rPr lang="lt-LT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7098:2016 I</a:t>
                      </a:r>
                      <a:r>
                        <a:rPr lang="lt-LT" sz="1600" dirty="0" smtClean="0">
                          <a:effectLst/>
                        </a:rPr>
                        <a:t>nformacija </a:t>
                      </a:r>
                      <a:r>
                        <a:rPr lang="lt-LT" sz="1600" dirty="0">
                          <a:effectLst/>
                        </a:rPr>
                        <a:t>ir dokumentavimas. Kinų kalbos </a:t>
                      </a:r>
                      <a:r>
                        <a:rPr lang="lt-LT" sz="1600" dirty="0" err="1">
                          <a:effectLst/>
                        </a:rPr>
                        <a:t>lotynizacija</a:t>
                      </a:r>
                      <a:r>
                        <a:rPr lang="lt-LT" sz="1600" dirty="0">
                          <a:effectLst/>
                        </a:rPr>
                        <a:t> (tapatus ISO 7098:2015)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40" marR="8640" marT="8640" marB="8640" anchor="ctr"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3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lt-LT" sz="2800" dirty="0"/>
              <a:t>LST TK 47 programa 2017 m.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3999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2420872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1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242</TotalTime>
  <Words>429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Soho</vt:lpstr>
      <vt:lpstr>LST TK 47 Informacija ir dokumentavimas </vt:lpstr>
      <vt:lpstr>LST TK 47 Informacija ir dokumentavimas </vt:lpstr>
      <vt:lpstr>LST TK 47 Informacija ir dokumentavimas </vt:lpstr>
      <vt:lpstr>LST TK 47 Informacija ir dokumentavimas</vt:lpstr>
      <vt:lpstr>LST TK 47 ir Lietuvos standartizacijos departamento komunikacija </vt:lpstr>
      <vt:lpstr>PowerPoint Presentation</vt:lpstr>
      <vt:lpstr>2016 m. LST TK 47 perimti standartai</vt:lpstr>
      <vt:lpstr>LST TK 47 programa 2017 m. </vt:lpstr>
      <vt:lpstr>PowerPoint Presentation</vt:lpstr>
      <vt:lpstr>LST TK 47 Informacija ir dokumentavimas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NB</dc:creator>
  <cp:lastModifiedBy>Danutė Mukienė</cp:lastModifiedBy>
  <cp:revision>17</cp:revision>
  <dcterms:created xsi:type="dcterms:W3CDTF">2017-01-19T12:58:04Z</dcterms:created>
  <dcterms:modified xsi:type="dcterms:W3CDTF">2017-01-25T07:07:03Z</dcterms:modified>
</cp:coreProperties>
</file>